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308" r:id="rId2"/>
    <p:sldId id="310" r:id="rId3"/>
    <p:sldId id="314" r:id="rId4"/>
    <p:sldId id="313" r:id="rId5"/>
    <p:sldId id="312" r:id="rId6"/>
    <p:sldId id="315" r:id="rId7"/>
    <p:sldId id="31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7FF"/>
    <a:srgbClr val="0280FF"/>
    <a:srgbClr val="070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D55E2-118E-423A-B0F1-4981E0A09876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BFE6E-DE1F-48B6-A092-E8DC7D833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3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4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4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8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6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9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3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5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377D-2D77-49D3-BA2F-F5AF149E9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568C-5E1C-45F4-9FC6-85DF51884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3463" y="450937"/>
            <a:ext cx="2129425" cy="2104373"/>
          </a:xfrm>
          <a:prstGeom prst="roundRect">
            <a:avLst>
              <a:gd name="adj" fmla="val 12500"/>
            </a:avLst>
          </a:prstGeom>
          <a:solidFill>
            <a:srgbClr val="07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18356" y="450937"/>
            <a:ext cx="1189973" cy="1202499"/>
          </a:xfrm>
          <a:prstGeom prst="roundRect">
            <a:avLst>
              <a:gd name="adj" fmla="val 16711"/>
            </a:avLst>
          </a:prstGeom>
          <a:solidFill>
            <a:srgbClr val="02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1915" y="2793304"/>
            <a:ext cx="924411" cy="926533"/>
          </a:xfrm>
          <a:prstGeom prst="roundRect">
            <a:avLst>
              <a:gd name="adj" fmla="val 19599"/>
            </a:avLst>
          </a:prstGeom>
          <a:solidFill>
            <a:srgbClr val="02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3463" y="2793304"/>
            <a:ext cx="924411" cy="926533"/>
          </a:xfrm>
          <a:prstGeom prst="roundRect">
            <a:avLst>
              <a:gd name="adj" fmla="val 19599"/>
            </a:avLst>
          </a:prstGeom>
          <a:solidFill>
            <a:srgbClr val="02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18356" y="1856875"/>
            <a:ext cx="1189973" cy="1862962"/>
          </a:xfrm>
          <a:prstGeom prst="roundRect">
            <a:avLst>
              <a:gd name="adj" fmla="val 15555"/>
            </a:avLst>
          </a:prstGeom>
          <a:solidFill>
            <a:srgbClr val="02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3797" y="2518822"/>
            <a:ext cx="1198263" cy="1201015"/>
          </a:xfrm>
          <a:prstGeom prst="roundRect">
            <a:avLst>
              <a:gd name="adj" fmla="val 17256"/>
            </a:avLst>
          </a:prstGeom>
          <a:solidFill>
            <a:srgbClr val="02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3796" y="450938"/>
            <a:ext cx="1198263" cy="1831264"/>
          </a:xfrm>
          <a:prstGeom prst="roundRect">
            <a:avLst>
              <a:gd name="adj" fmla="val 17256"/>
            </a:avLst>
          </a:prstGeom>
          <a:solidFill>
            <a:srgbClr val="02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463" y="3923276"/>
            <a:ext cx="4968596" cy="2508259"/>
          </a:xfrm>
          <a:prstGeom prst="roundRect">
            <a:avLst>
              <a:gd name="adj" fmla="val 11266"/>
            </a:avLst>
          </a:prstGeom>
          <a:solidFill>
            <a:srgbClr val="07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" y="664627"/>
            <a:ext cx="1676993" cy="16769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1" y="1913004"/>
            <a:ext cx="840537" cy="17259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37" y="2890936"/>
            <a:ext cx="491777" cy="7480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3" y="2971455"/>
            <a:ext cx="702285" cy="55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69" y="2793304"/>
            <a:ext cx="911807" cy="6921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59" y="571494"/>
            <a:ext cx="1049370" cy="15901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89" y="667668"/>
            <a:ext cx="946507" cy="7690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7873" y="4700351"/>
            <a:ext cx="4854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prstClr val="white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Наставничество в сфере здравоохранения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7A3589-750F-9F44-46CA-D3E55625D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9237" y="477053"/>
            <a:ext cx="6189837" cy="59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0D866D0-CD61-BF8D-1D1E-0F7096A99CA6}"/>
              </a:ext>
            </a:extLst>
          </p:cNvPr>
          <p:cNvSpPr/>
          <p:nvPr/>
        </p:nvSpPr>
        <p:spPr>
          <a:xfrm>
            <a:off x="6317173" y="-156411"/>
            <a:ext cx="6276609" cy="7354346"/>
          </a:xfrm>
          <a:custGeom>
            <a:avLst/>
            <a:gdLst>
              <a:gd name="connsiteX0" fmla="*/ 757395 w 6276609"/>
              <a:gd name="connsiteY0" fmla="*/ 0 h 7354346"/>
              <a:gd name="connsiteX1" fmla="*/ 396448 w 6276609"/>
              <a:gd name="connsiteY1" fmla="*/ 3056022 h 7354346"/>
              <a:gd name="connsiteX2" fmla="*/ 5606122 w 6276609"/>
              <a:gd name="connsiteY2" fmla="*/ 902369 h 7354346"/>
              <a:gd name="connsiteX3" fmla="*/ 1635336 w 6276609"/>
              <a:gd name="connsiteY3" fmla="*/ 7222229 h 7354346"/>
              <a:gd name="connsiteX4" fmla="*/ 6276609 w 6276609"/>
              <a:gd name="connsiteY4" fmla="*/ 5102484 h 735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6609" h="7354346">
                <a:moveTo>
                  <a:pt x="757395" y="0"/>
                </a:moveTo>
                <a:cubicBezTo>
                  <a:pt x="172861" y="1452813"/>
                  <a:pt x="-411673" y="2905627"/>
                  <a:pt x="396448" y="3056022"/>
                </a:cubicBezTo>
                <a:cubicBezTo>
                  <a:pt x="1204569" y="3206417"/>
                  <a:pt x="5399641" y="208001"/>
                  <a:pt x="5606122" y="902369"/>
                </a:cubicBezTo>
                <a:cubicBezTo>
                  <a:pt x="5812603" y="1596737"/>
                  <a:pt x="1523588" y="6522210"/>
                  <a:pt x="1635336" y="7222229"/>
                </a:cubicBezTo>
                <a:cubicBezTo>
                  <a:pt x="1747084" y="7922248"/>
                  <a:pt x="5701645" y="5638193"/>
                  <a:pt x="6276609" y="5102484"/>
                </a:cubicBezTo>
              </a:path>
            </a:pathLst>
          </a:custGeom>
          <a:noFill/>
          <a:ln w="279400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B506F-9FCF-EBE3-206B-D3BF4B79DDC5}"/>
              </a:ext>
            </a:extLst>
          </p:cNvPr>
          <p:cNvSpPr txBox="1"/>
          <p:nvPr/>
        </p:nvSpPr>
        <p:spPr>
          <a:xfrm>
            <a:off x="461140" y="1101886"/>
            <a:ext cx="608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280FF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Какие произошли обновления?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64351-5A33-AE97-91F5-BCBC5F987E72}"/>
              </a:ext>
            </a:extLst>
          </p:cNvPr>
          <p:cNvSpPr txBox="1"/>
          <p:nvPr/>
        </p:nvSpPr>
        <p:spPr>
          <a:xfrm>
            <a:off x="461140" y="1944679"/>
            <a:ext cx="5988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С 1 марта 2026 года вступает в силу </a:t>
            </a:r>
          </a:p>
          <a:p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Федеральный закон № 424-ФЗ.</a:t>
            </a:r>
          </a:p>
          <a:p>
            <a:br>
              <a:rPr lang="ru-RU" sz="2000" dirty="0">
                <a:solidFill>
                  <a:srgbClr val="070043"/>
                </a:solidFill>
              </a:rPr>
            </a:b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Теперь, чтобы получить допуск к работе (периодическую аккредитацию), выпускники медицинских специальностей </a:t>
            </a: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обязаны пройти наставничество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.</a:t>
            </a:r>
          </a:p>
          <a:p>
            <a:pPr marL="108000"/>
            <a:br>
              <a:rPr lang="ru-RU" sz="2000" dirty="0">
                <a:solidFill>
                  <a:srgbClr val="070043"/>
                </a:solidFill>
              </a:rPr>
            </a:br>
            <a:r>
              <a:rPr lang="ru-RU" sz="2000" b="0" i="1" dirty="0">
                <a:solidFill>
                  <a:srgbClr val="070043"/>
                </a:solidFill>
                <a:effectLst/>
                <a:latin typeface="quote-cjk-patch"/>
              </a:rPr>
              <a:t>Без наставничества — </a:t>
            </a:r>
          </a:p>
          <a:p>
            <a:pPr marL="108000"/>
            <a:r>
              <a:rPr lang="ru-RU" sz="2000" b="0" i="1" dirty="0">
                <a:solidFill>
                  <a:srgbClr val="070043"/>
                </a:solidFill>
                <a:effectLst/>
                <a:latin typeface="quote-cjk-patch"/>
              </a:rPr>
              <a:t>нет допуска к периодической аккредитации.</a:t>
            </a:r>
            <a:endParaRPr lang="ru-RU" sz="2000" dirty="0">
              <a:solidFill>
                <a:srgbClr val="070043"/>
              </a:solidFill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3D78D-9178-13DC-2F04-9AC2CA6E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4253">
            <a:off x="6880957" y="234620"/>
            <a:ext cx="4290134" cy="5964574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0FB9B98-13CD-C4D2-E381-4C42C6B116CB}"/>
              </a:ext>
            </a:extLst>
          </p:cNvPr>
          <p:cNvSpPr/>
          <p:nvPr/>
        </p:nvSpPr>
        <p:spPr>
          <a:xfrm>
            <a:off x="510208" y="4386937"/>
            <a:ext cx="5311539" cy="724689"/>
          </a:xfrm>
          <a:prstGeom prst="roundRect">
            <a:avLst/>
          </a:prstGeom>
          <a:noFill/>
          <a:ln w="28575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7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CB506F-9FCF-EBE3-206B-D3BF4B79DDC5}"/>
              </a:ext>
            </a:extLst>
          </p:cNvPr>
          <p:cNvSpPr txBox="1"/>
          <p:nvPr/>
        </p:nvSpPr>
        <p:spPr>
          <a:xfrm>
            <a:off x="461141" y="938915"/>
            <a:ext cx="504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280FF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Что такое наставничество?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64351-5A33-AE97-91F5-BCBC5F987E72}"/>
              </a:ext>
            </a:extLst>
          </p:cNvPr>
          <p:cNvSpPr txBox="1"/>
          <p:nvPr/>
        </p:nvSpPr>
        <p:spPr>
          <a:xfrm>
            <a:off x="461141" y="1759110"/>
            <a:ext cx="5988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После окончания колледжа или вуза и получения первичной аккредитации вы работаете под руководством опытного наставника.</a:t>
            </a:r>
          </a:p>
          <a:p>
            <a:pPr algn="l"/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Вы работаете как обычный сотрудник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</a:t>
            </a:r>
          </a:p>
          <a:p>
            <a:pPr algn="l"/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(по основному месту работы).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Наставник помогает и учит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на практике.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Срок: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от 1 до 3 лет (зависит от вашей </a:t>
            </a:r>
          </a:p>
          <a:p>
            <a:pPr algn="l"/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специальности и места работы).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  <a:p>
            <a:pPr marL="108000"/>
            <a:r>
              <a:rPr lang="ru-RU" sz="2000" i="1" dirty="0">
                <a:solidFill>
                  <a:srgbClr val="070043"/>
                </a:solidFill>
                <a:effectLst/>
              </a:rPr>
              <a:t>По окончании наставничества вас ждет периодическая аккредитация.</a:t>
            </a:r>
            <a:endParaRPr lang="ru-RU" sz="2000" dirty="0">
              <a:solidFill>
                <a:srgbClr val="070043"/>
              </a:solidFill>
              <a:effectLst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EF96682-FBBE-CD67-276F-DD34B458DD53}"/>
              </a:ext>
            </a:extLst>
          </p:cNvPr>
          <p:cNvSpPr/>
          <p:nvPr/>
        </p:nvSpPr>
        <p:spPr>
          <a:xfrm>
            <a:off x="510208" y="4820073"/>
            <a:ext cx="4999943" cy="724689"/>
          </a:xfrm>
          <a:prstGeom prst="roundRect">
            <a:avLst/>
          </a:prstGeom>
          <a:noFill/>
          <a:ln w="28575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44488D9-F8C6-7B10-284E-39371A8279F6}"/>
              </a:ext>
            </a:extLst>
          </p:cNvPr>
          <p:cNvSpPr/>
          <p:nvPr/>
        </p:nvSpPr>
        <p:spPr>
          <a:xfrm>
            <a:off x="7533104" y="-137870"/>
            <a:ext cx="4838133" cy="7291137"/>
          </a:xfrm>
          <a:custGeom>
            <a:avLst/>
            <a:gdLst>
              <a:gd name="connsiteX0" fmla="*/ 1647200 w 4838133"/>
              <a:gd name="connsiteY0" fmla="*/ 0 h 7291137"/>
              <a:gd name="connsiteX1" fmla="*/ 143253 w 4838133"/>
              <a:gd name="connsiteY1" fmla="*/ 4259179 h 7291137"/>
              <a:gd name="connsiteX2" fmla="*/ 4799474 w 4838133"/>
              <a:gd name="connsiteY2" fmla="*/ 3356810 h 7291137"/>
              <a:gd name="connsiteX3" fmla="*/ 2272842 w 4838133"/>
              <a:gd name="connsiteY3" fmla="*/ 7291137 h 729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33" h="7291137">
                <a:moveTo>
                  <a:pt x="1647200" y="0"/>
                </a:moveTo>
                <a:cubicBezTo>
                  <a:pt x="632537" y="1849855"/>
                  <a:pt x="-382126" y="3699711"/>
                  <a:pt x="143253" y="4259179"/>
                </a:cubicBezTo>
                <a:cubicBezTo>
                  <a:pt x="668632" y="4818647"/>
                  <a:pt x="4444543" y="2851484"/>
                  <a:pt x="4799474" y="3356810"/>
                </a:cubicBezTo>
                <a:cubicBezTo>
                  <a:pt x="5154405" y="3862136"/>
                  <a:pt x="2966663" y="6597316"/>
                  <a:pt x="2272842" y="7291137"/>
                </a:cubicBezTo>
              </a:path>
            </a:pathLst>
          </a:custGeom>
          <a:noFill/>
          <a:ln w="279400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4429B5-F9CE-6176-936F-91B6FCCE6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38" y="488273"/>
            <a:ext cx="4968379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CB506F-9FCF-EBE3-206B-D3BF4B79DDC5}"/>
              </a:ext>
            </a:extLst>
          </p:cNvPr>
          <p:cNvSpPr txBox="1"/>
          <p:nvPr/>
        </p:nvSpPr>
        <p:spPr>
          <a:xfrm>
            <a:off x="461141" y="274518"/>
            <a:ext cx="1077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rgbClr val="0280FF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Сроки наставничества для выпускников колледжей (СПО)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A3F6152-9697-FF90-9453-C468829D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22383"/>
              </p:ext>
            </p:extLst>
          </p:nvPr>
        </p:nvGraphicFramePr>
        <p:xfrm>
          <a:off x="461141" y="887898"/>
          <a:ext cx="11283556" cy="551420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20889">
                  <a:extLst>
                    <a:ext uri="{9D8B030D-6E8A-4147-A177-3AD203B41FA5}">
                      <a16:colId xmlns:a16="http://schemas.microsoft.com/office/drawing/2014/main" val="3295744166"/>
                    </a:ext>
                  </a:extLst>
                </a:gridCol>
                <a:gridCol w="2820889">
                  <a:extLst>
                    <a:ext uri="{9D8B030D-6E8A-4147-A177-3AD203B41FA5}">
                      <a16:colId xmlns:a16="http://schemas.microsoft.com/office/drawing/2014/main" val="825077619"/>
                    </a:ext>
                  </a:extLst>
                </a:gridCol>
                <a:gridCol w="2820889">
                  <a:extLst>
                    <a:ext uri="{9D8B030D-6E8A-4147-A177-3AD203B41FA5}">
                      <a16:colId xmlns:a16="http://schemas.microsoft.com/office/drawing/2014/main" val="512296333"/>
                    </a:ext>
                  </a:extLst>
                </a:gridCol>
                <a:gridCol w="2820889">
                  <a:extLst>
                    <a:ext uri="{9D8B030D-6E8A-4147-A177-3AD203B41FA5}">
                      <a16:colId xmlns:a16="http://schemas.microsoft.com/office/drawing/2014/main" val="1220994521"/>
                    </a:ext>
                  </a:extLst>
                </a:gridCol>
              </a:tblGrid>
              <a:tr h="8469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Ваша специальность</a:t>
                      </a:r>
                      <a:endParaRPr lang="ru-RU" sz="1600" b="1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solidFill>
                      <a:srgbClr val="02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Обычный срок</a:t>
                      </a:r>
                      <a:endParaRPr lang="ru-RU" sz="1600" b="1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solidFill>
                      <a:srgbClr val="02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В селе или малом городе (до 50 тыс. жителей)</a:t>
                      </a:r>
                      <a:endParaRPr lang="ru-RU" sz="1600" b="1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solidFill>
                      <a:srgbClr val="02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В новых регионах (ДНР, ЛНР, Запорожье, Херсон)</a:t>
                      </a:r>
                      <a:endParaRPr lang="ru-RU" sz="1600" b="1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solidFill>
                      <a:srgbClr val="02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999331"/>
                  </a:ext>
                </a:extLst>
              </a:tr>
              <a:tr h="3884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</a:rPr>
                        <a:t>Лечебное дело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2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699360756"/>
                  </a:ext>
                </a:extLst>
              </a:tr>
              <a:tr h="3884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</a:rPr>
                        <a:t>Акушерское дело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2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51383319"/>
                  </a:ext>
                </a:extLst>
              </a:tr>
              <a:tr h="3884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</a:rPr>
                        <a:t>Сестринское дело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2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60298505"/>
                  </a:ext>
                </a:extLst>
              </a:tr>
              <a:tr h="61767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</a:rPr>
                        <a:t>Лабораторная диагностика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1,5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812205126"/>
                  </a:ext>
                </a:extLst>
              </a:tr>
              <a:tr h="61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</a:rPr>
                        <a:t>Стоматология ортопедическая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1,5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967546149"/>
                  </a:ext>
                </a:extLst>
              </a:tr>
              <a:tr h="61767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</a:rPr>
                        <a:t>Стоматология профилактическая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70043"/>
                          </a:solidFill>
                          <a:effectLst/>
                        </a:rPr>
                        <a:t>1,5 года</a:t>
                      </a:r>
                      <a:endParaRPr lang="ru-RU" sz="1600" b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165123470"/>
                  </a:ext>
                </a:extLst>
              </a:tr>
              <a:tr h="46820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  <a:latin typeface="quote-cjk-patch"/>
                        </a:rPr>
                        <a:t>Стоматологическое дело</a:t>
                      </a: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2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 год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691823467"/>
                  </a:ext>
                </a:extLst>
              </a:tr>
              <a:tr h="84692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70043"/>
                          </a:solidFill>
                          <a:effectLst/>
                        </a:rPr>
                        <a:t>Медицинский массаж</a:t>
                      </a:r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(для лиц с ОВЗ </a:t>
                      </a:r>
                    </a:p>
                    <a:p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по зрению)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3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70043"/>
                          </a:solidFill>
                          <a:effectLst/>
                        </a:rPr>
                        <a:t>1,5 года</a:t>
                      </a:r>
                      <a:endParaRPr lang="ru-RU" sz="1600" b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70043"/>
                          </a:solidFill>
                          <a:effectLst/>
                        </a:rPr>
                        <a:t>1,5 года</a:t>
                      </a:r>
                      <a:endParaRPr lang="ru-RU" sz="1600" b="0" dirty="0">
                        <a:solidFill>
                          <a:srgbClr val="070043"/>
                        </a:solidFill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39976673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1D6D195-F0D5-C7D6-AA3F-5B645768D2A0}"/>
              </a:ext>
            </a:extLst>
          </p:cNvPr>
          <p:cNvSpPr txBox="1"/>
          <p:nvPr/>
        </p:nvSpPr>
        <p:spPr>
          <a:xfrm>
            <a:off x="461141" y="6482853"/>
            <a:ext cx="10774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i="1" dirty="0">
                <a:solidFill>
                  <a:srgbClr val="070043"/>
                </a:solidFill>
                <a:effectLst/>
                <a:latin typeface="quote-cjk-patch"/>
              </a:rPr>
              <a:t>Примечание: если вашей специальности нет в таблице — уточняйте в приказе Минздрава.</a:t>
            </a:r>
            <a:endParaRPr lang="ru-RU" sz="1200" dirty="0">
              <a:solidFill>
                <a:srgbClr val="0700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617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D196582D-C335-C9C8-1F20-AD3EDF35F798}"/>
              </a:ext>
            </a:extLst>
          </p:cNvPr>
          <p:cNvSpPr/>
          <p:nvPr/>
        </p:nvSpPr>
        <p:spPr>
          <a:xfrm>
            <a:off x="6968336" y="-248173"/>
            <a:ext cx="6276609" cy="7354346"/>
          </a:xfrm>
          <a:custGeom>
            <a:avLst/>
            <a:gdLst>
              <a:gd name="connsiteX0" fmla="*/ 757395 w 6276609"/>
              <a:gd name="connsiteY0" fmla="*/ 0 h 7354346"/>
              <a:gd name="connsiteX1" fmla="*/ 396448 w 6276609"/>
              <a:gd name="connsiteY1" fmla="*/ 3056022 h 7354346"/>
              <a:gd name="connsiteX2" fmla="*/ 5606122 w 6276609"/>
              <a:gd name="connsiteY2" fmla="*/ 902369 h 7354346"/>
              <a:gd name="connsiteX3" fmla="*/ 1635336 w 6276609"/>
              <a:gd name="connsiteY3" fmla="*/ 7222229 h 7354346"/>
              <a:gd name="connsiteX4" fmla="*/ 6276609 w 6276609"/>
              <a:gd name="connsiteY4" fmla="*/ 5102484 h 735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6609" h="7354346">
                <a:moveTo>
                  <a:pt x="757395" y="0"/>
                </a:moveTo>
                <a:cubicBezTo>
                  <a:pt x="172861" y="1452813"/>
                  <a:pt x="-411673" y="2905627"/>
                  <a:pt x="396448" y="3056022"/>
                </a:cubicBezTo>
                <a:cubicBezTo>
                  <a:pt x="1204569" y="3206417"/>
                  <a:pt x="5399641" y="208001"/>
                  <a:pt x="5606122" y="902369"/>
                </a:cubicBezTo>
                <a:cubicBezTo>
                  <a:pt x="5812603" y="1596737"/>
                  <a:pt x="1523588" y="6522210"/>
                  <a:pt x="1635336" y="7222229"/>
                </a:cubicBezTo>
                <a:cubicBezTo>
                  <a:pt x="1747084" y="7922248"/>
                  <a:pt x="5701645" y="5638193"/>
                  <a:pt x="6276609" y="5102484"/>
                </a:cubicBezTo>
              </a:path>
            </a:pathLst>
          </a:custGeom>
          <a:noFill/>
          <a:ln w="279400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B506F-9FCF-EBE3-206B-D3BF4B79DDC5}"/>
              </a:ext>
            </a:extLst>
          </p:cNvPr>
          <p:cNvSpPr txBox="1"/>
          <p:nvPr/>
        </p:nvSpPr>
        <p:spPr>
          <a:xfrm>
            <a:off x="461141" y="488274"/>
            <a:ext cx="517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280FF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На что обратить внимание?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64351-5A33-AE97-91F5-BCBC5F987E72}"/>
              </a:ext>
            </a:extLst>
          </p:cNvPr>
          <p:cNvSpPr txBox="1"/>
          <p:nvPr/>
        </p:nvSpPr>
        <p:spPr>
          <a:xfrm>
            <a:off x="461141" y="1309157"/>
            <a:ext cx="6272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 Данные сроки действуют </a:t>
            </a: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для выпускников 2026 года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 Законодательство может меняться.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 Если вы не пройдете наставничество в полном объеме, вы не сможете пройти периодическую аккредитацию через 5 лет, и вам придется снова проходить первичную аккредитацию. </a:t>
            </a:r>
          </a:p>
          <a:p>
            <a:pPr algn="l"/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  <a:p>
            <a:pPr algn="l"/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Актуальную информацию всегда смотрите </a:t>
            </a:r>
          </a:p>
          <a:p>
            <a:pPr algn="l"/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на официальном сайте Минздрава Хабаровского края:</a:t>
            </a:r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588DF-3064-FC6D-B71A-629504EFD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99" y="4440173"/>
            <a:ext cx="2417827" cy="24178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58B441-40F0-8935-F9C5-86DFEAE20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64" y="1181100"/>
            <a:ext cx="591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762D6E-A2D2-4A69-CECA-9D5046BD3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58" y="4211865"/>
            <a:ext cx="2646135" cy="2646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B506F-9FCF-EBE3-206B-D3BF4B79DDC5}"/>
              </a:ext>
            </a:extLst>
          </p:cNvPr>
          <p:cNvSpPr txBox="1"/>
          <p:nvPr/>
        </p:nvSpPr>
        <p:spPr>
          <a:xfrm>
            <a:off x="461140" y="488274"/>
            <a:ext cx="6426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280FF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Где можно работать, </a:t>
            </a:r>
          </a:p>
          <a:p>
            <a:r>
              <a:rPr lang="ru-RU" sz="2800" b="1" cap="all" dirty="0">
                <a:solidFill>
                  <a:srgbClr val="0280FF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чтобы получить наставничество?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64351-5A33-AE97-91F5-BCBC5F987E72}"/>
              </a:ext>
            </a:extLst>
          </p:cNvPr>
          <p:cNvSpPr txBox="1"/>
          <p:nvPr/>
        </p:nvSpPr>
        <p:spPr>
          <a:xfrm>
            <a:off x="461141" y="1736668"/>
            <a:ext cx="6272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Наставничество дают </a:t>
            </a: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не все больницы и поликлиники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, а только те, которые:</a:t>
            </a:r>
          </a:p>
          <a:p>
            <a:pPr algn="l">
              <a:buFont typeface="+mj-lt"/>
              <a:buAutoNum type="arabicPeriod"/>
            </a:pP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Участвуют в </a:t>
            </a: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Территориальной программе госгарантий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(бесплатной медицины).</a:t>
            </a:r>
          </a:p>
          <a:p>
            <a:pPr algn="l">
              <a:buFont typeface="+mj-lt"/>
              <a:buAutoNum type="arabicPeriod"/>
            </a:pP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Включены в специальный перечень Минздрава Хабаровского края.</a:t>
            </a:r>
          </a:p>
          <a:p>
            <a:pPr algn="l">
              <a:buFont typeface="+mj-lt"/>
              <a:buAutoNum type="arabicPeriod"/>
            </a:pPr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  <a:p>
            <a:pPr algn="l"/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Посмотреть полный список организаций на 2026 год:</a:t>
            </a:r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2262A95C-50CF-09F6-D8E9-B8A067974D83}"/>
              </a:ext>
            </a:extLst>
          </p:cNvPr>
          <p:cNvSpPr/>
          <p:nvPr/>
        </p:nvSpPr>
        <p:spPr>
          <a:xfrm>
            <a:off x="6887688" y="-137870"/>
            <a:ext cx="5483549" cy="7291137"/>
          </a:xfrm>
          <a:custGeom>
            <a:avLst/>
            <a:gdLst>
              <a:gd name="connsiteX0" fmla="*/ 1647200 w 4838133"/>
              <a:gd name="connsiteY0" fmla="*/ 0 h 7291137"/>
              <a:gd name="connsiteX1" fmla="*/ 143253 w 4838133"/>
              <a:gd name="connsiteY1" fmla="*/ 4259179 h 7291137"/>
              <a:gd name="connsiteX2" fmla="*/ 4799474 w 4838133"/>
              <a:gd name="connsiteY2" fmla="*/ 3356810 h 7291137"/>
              <a:gd name="connsiteX3" fmla="*/ 2272842 w 4838133"/>
              <a:gd name="connsiteY3" fmla="*/ 7291137 h 729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33" h="7291137">
                <a:moveTo>
                  <a:pt x="1647200" y="0"/>
                </a:moveTo>
                <a:cubicBezTo>
                  <a:pt x="632537" y="1849855"/>
                  <a:pt x="-382126" y="3699711"/>
                  <a:pt x="143253" y="4259179"/>
                </a:cubicBezTo>
                <a:cubicBezTo>
                  <a:pt x="668632" y="4818647"/>
                  <a:pt x="4444543" y="2851484"/>
                  <a:pt x="4799474" y="3356810"/>
                </a:cubicBezTo>
                <a:cubicBezTo>
                  <a:pt x="5154405" y="3862136"/>
                  <a:pt x="2966663" y="6597316"/>
                  <a:pt x="2272842" y="7291137"/>
                </a:cubicBezTo>
              </a:path>
            </a:pathLst>
          </a:custGeom>
          <a:noFill/>
          <a:ln w="279400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5B2B3-519D-C86B-0D4D-B43C30BC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99162"/>
            <a:ext cx="5875421" cy="55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7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B16AF4B4-95C4-3975-2582-5150081A9F3C}"/>
              </a:ext>
            </a:extLst>
          </p:cNvPr>
          <p:cNvSpPr/>
          <p:nvPr/>
        </p:nvSpPr>
        <p:spPr>
          <a:xfrm>
            <a:off x="6384878" y="-623874"/>
            <a:ext cx="6359330" cy="5541819"/>
          </a:xfrm>
          <a:custGeom>
            <a:avLst/>
            <a:gdLst>
              <a:gd name="connsiteX0" fmla="*/ 0 w 6359330"/>
              <a:gd name="connsiteY0" fmla="*/ 0 h 5541819"/>
              <a:gd name="connsiteX1" fmla="*/ 2105891 w 6359330"/>
              <a:gd name="connsiteY1" fmla="*/ 1967346 h 5541819"/>
              <a:gd name="connsiteX2" fmla="*/ 4987636 w 6359330"/>
              <a:gd name="connsiteY2" fmla="*/ 1191491 h 5541819"/>
              <a:gd name="connsiteX3" fmla="*/ 6359236 w 6359330"/>
              <a:gd name="connsiteY3" fmla="*/ 5541819 h 55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330" h="5541819">
                <a:moveTo>
                  <a:pt x="0" y="0"/>
                </a:moveTo>
                <a:cubicBezTo>
                  <a:pt x="637309" y="884382"/>
                  <a:pt x="1274618" y="1768764"/>
                  <a:pt x="2105891" y="1967346"/>
                </a:cubicBezTo>
                <a:cubicBezTo>
                  <a:pt x="2937164" y="2165928"/>
                  <a:pt x="4278745" y="595746"/>
                  <a:pt x="4987636" y="1191491"/>
                </a:cubicBezTo>
                <a:cubicBezTo>
                  <a:pt x="5696527" y="1787237"/>
                  <a:pt x="6368472" y="4745183"/>
                  <a:pt x="6359236" y="5541819"/>
                </a:cubicBezTo>
              </a:path>
            </a:pathLst>
          </a:custGeom>
          <a:noFill/>
          <a:ln w="279400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B506F-9FCF-EBE3-206B-D3BF4B79DDC5}"/>
              </a:ext>
            </a:extLst>
          </p:cNvPr>
          <p:cNvSpPr txBox="1"/>
          <p:nvPr/>
        </p:nvSpPr>
        <p:spPr>
          <a:xfrm>
            <a:off x="461141" y="1081099"/>
            <a:ext cx="642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280FF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Как получить наставничество?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64351-5A33-AE97-91F5-BCBC5F987E72}"/>
              </a:ext>
            </a:extLst>
          </p:cNvPr>
          <p:cNvSpPr txBox="1"/>
          <p:nvPr/>
        </p:nvSpPr>
        <p:spPr>
          <a:xfrm>
            <a:off x="461141" y="1856982"/>
            <a:ext cx="6272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 Окончить учебу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и получили первичную аккредитацию.</a:t>
            </a:r>
          </a:p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Найти работу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в медицинской организации </a:t>
            </a:r>
          </a:p>
          <a:p>
            <a:pPr algn="l"/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из официального перечня (слайд 6).</a:t>
            </a:r>
          </a:p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Устроиться по трудовому договору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Работать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под руководством наставника положенный срок (слайд 4).</a:t>
            </a:r>
          </a:p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Успешно пройти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периодическую аккредитацию.</a:t>
            </a:r>
          </a:p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rgbClr val="070043"/>
                </a:solidFill>
                <a:effectLst/>
                <a:latin typeface="quote-cjk-patch"/>
              </a:rPr>
              <a:t>Работать самостоятельно</a:t>
            </a:r>
            <a:r>
              <a:rPr lang="ru-RU" sz="2000" b="0" i="0" dirty="0">
                <a:solidFill>
                  <a:srgbClr val="070043"/>
                </a:solidFill>
                <a:effectLst/>
                <a:latin typeface="quote-cjk-patch"/>
              </a:rPr>
              <a:t> без наставника.</a:t>
            </a:r>
          </a:p>
          <a:p>
            <a:pPr algn="l">
              <a:buFont typeface="+mj-lt"/>
              <a:buAutoNum type="arabicPeriod"/>
            </a:pPr>
            <a:endParaRPr lang="ru-RU" sz="2000" b="0" i="0" dirty="0">
              <a:solidFill>
                <a:srgbClr val="070043"/>
              </a:solidFill>
              <a:effectLst/>
              <a:latin typeface="quote-cjk-patch"/>
            </a:endParaRPr>
          </a:p>
          <a:p>
            <a:pPr marL="108000"/>
            <a:r>
              <a:rPr lang="ru-RU" sz="2000" i="1" dirty="0">
                <a:solidFill>
                  <a:srgbClr val="070043"/>
                </a:solidFill>
                <a:effectLst/>
              </a:rPr>
              <a:t>Наставничество предоставляется ТОЛЬКО </a:t>
            </a:r>
          </a:p>
          <a:p>
            <a:pPr marL="108000"/>
            <a:r>
              <a:rPr lang="ru-RU" sz="2000" i="1" dirty="0">
                <a:solidFill>
                  <a:srgbClr val="070043"/>
                </a:solidFill>
                <a:effectLst/>
              </a:rPr>
              <a:t>по основному месту работы. </a:t>
            </a:r>
            <a:endParaRPr lang="ru-RU" sz="2000" dirty="0">
              <a:solidFill>
                <a:srgbClr val="070043"/>
              </a:solidFill>
              <a:effectLst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B83CDCD-73E0-FDC7-893A-4C50E75427D8}"/>
              </a:ext>
            </a:extLst>
          </p:cNvPr>
          <p:cNvSpPr/>
          <p:nvPr/>
        </p:nvSpPr>
        <p:spPr>
          <a:xfrm>
            <a:off x="471300" y="4917945"/>
            <a:ext cx="5335823" cy="724689"/>
          </a:xfrm>
          <a:prstGeom prst="roundRect">
            <a:avLst/>
          </a:prstGeom>
          <a:noFill/>
          <a:ln w="28575">
            <a:solidFill>
              <a:srgbClr val="02C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6430EF-3A9E-E70A-839B-36F4DC8AE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78" y="1351656"/>
            <a:ext cx="5744778" cy="55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1543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396</Words>
  <Application>Microsoft Office PowerPoint</Application>
  <PresentationFormat>Широкоэкранный</PresentationFormat>
  <Paragraphs>83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quote-cjk-patch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Owner-525</dc:creator>
  <cp:lastModifiedBy>Альбина Аверьякова</cp:lastModifiedBy>
  <cp:revision>45</cp:revision>
  <dcterms:created xsi:type="dcterms:W3CDTF">2025-03-28T00:51:15Z</dcterms:created>
  <dcterms:modified xsi:type="dcterms:W3CDTF">2026-06-04T10:01:48Z</dcterms:modified>
</cp:coreProperties>
</file>